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30279975" cy="42808525"/>
  <p:notesSz cx="6858000" cy="9737725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19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9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9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9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9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29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DDDDDD"/>
    <a:srgbClr val="CCFF33"/>
    <a:srgbClr val="99CC00"/>
    <a:srgbClr val="6699FF"/>
    <a:srgbClr val="FF0000"/>
    <a:srgbClr val="99FF33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19" autoAdjust="0"/>
    <p:restoredTop sz="99739" autoAdjust="0"/>
  </p:normalViewPr>
  <p:slideViewPr>
    <p:cSldViewPr snapToGrid="0">
      <p:cViewPr>
        <p:scale>
          <a:sx n="16" d="100"/>
          <a:sy n="16" d="100"/>
        </p:scale>
        <p:origin x="2770" y="-144"/>
      </p:cViewPr>
      <p:guideLst>
        <p:guide orient="horz" pos="13429"/>
        <p:guide pos="9537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1067B1-C173-452D-AD75-76E2B4869A75}" type="datetimeFigureOut">
              <a:rPr lang="pt-BR"/>
              <a:pPr>
                <a:defRPr/>
              </a:pPr>
              <a:t>07/12/2015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2487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92487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3AA9DE9-307E-47A9-AC8F-F589F27FF55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0536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018963" y="13299333"/>
            <a:ext cx="22877610" cy="9175143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037923" y="24258164"/>
            <a:ext cx="18839687" cy="1093995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32751-422E-423F-A243-282E1E63FB6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B20A9-12F0-4D03-A50C-730778B83C9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9177911" y="3805202"/>
            <a:ext cx="5718661" cy="3424682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018962" y="3805202"/>
            <a:ext cx="17016538" cy="3424682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18AB7-7469-457D-8E17-3D7C2A1B8C1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3CC4C-9F28-479F-8732-880C0FBAC81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25770" y="27508441"/>
            <a:ext cx="22879093" cy="85031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125770" y="18144549"/>
            <a:ext cx="22879093" cy="936389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56247-9BF1-4487-84E7-195EB4EFE3D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018962" y="12366907"/>
            <a:ext cx="11367599" cy="256851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3528972" y="12366907"/>
            <a:ext cx="11367600" cy="256851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1FC55-F9B0-41FB-984F-34D111794B8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5481" y="1713851"/>
            <a:ext cx="24224573" cy="7134754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45481" y="9582844"/>
            <a:ext cx="11892737" cy="39939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345481" y="13576796"/>
            <a:ext cx="11892737" cy="246639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3672866" y="9582844"/>
            <a:ext cx="11897188" cy="39939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3672866" y="13576796"/>
            <a:ext cx="11897188" cy="246639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1FBD4-2D9D-4AC1-A00C-EB6F70DC0FF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2E518-20FB-4C9F-883D-E045DA75EAE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BE81D-FCA3-4731-8657-49261E8CFB3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5481" y="1704414"/>
            <a:ext cx="8854652" cy="72536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523523" y="1704415"/>
            <a:ext cx="15046531" cy="3653635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5481" y="8958081"/>
            <a:ext cx="8854652" cy="292826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CCA86-DC83-464A-90A0-C474695788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75112" y="29965968"/>
            <a:ext cx="16150211" cy="35371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275112" y="3825965"/>
            <a:ext cx="16150211" cy="25685115"/>
          </a:xfrm>
        </p:spPr>
        <p:txBody>
          <a:bodyPr lIns="370301" tIns="185150" rIns="370301" bIns="18515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275112" y="33503145"/>
            <a:ext cx="16150211" cy="50245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CC4CE-6071-4A90-A2F3-8DDCD6F28D8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1713" y="3805238"/>
            <a:ext cx="25736550" cy="713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0850" tIns="195424" rIns="390850" bIns="1954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1713" y="12366625"/>
            <a:ext cx="25736550" cy="256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0850" tIns="195424" rIns="390850" bIns="1954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71713" y="39003288"/>
            <a:ext cx="6307137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0850" tIns="195424" rIns="390850" bIns="195424" numCol="1" anchor="t" anchorCtr="0" compatLnSpc="1">
            <a:prstTxWarp prst="textNoShape">
              <a:avLst/>
            </a:prstTxWarp>
          </a:bodyPr>
          <a:lstStyle>
            <a:lvl1pPr>
              <a:defRPr sz="5900" b="0" baseline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5738" y="39003288"/>
            <a:ext cx="9588500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0850" tIns="195424" rIns="390850" bIns="195424" numCol="1" anchor="t" anchorCtr="0" compatLnSpc="1">
            <a:prstTxWarp prst="textNoShape">
              <a:avLst/>
            </a:prstTxWarp>
          </a:bodyPr>
          <a:lstStyle>
            <a:lvl1pPr algn="ctr">
              <a:defRPr sz="5900" b="0" baseline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701125" y="39003288"/>
            <a:ext cx="6307138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0850" tIns="195424" rIns="390850" bIns="195424" numCol="1" anchor="t" anchorCtr="0" compatLnSpc="1">
            <a:prstTxWarp prst="textNoShape">
              <a:avLst/>
            </a:prstTxWarp>
          </a:bodyPr>
          <a:lstStyle>
            <a:lvl1pPr algn="r">
              <a:defRPr sz="5900" b="0" baseline="0"/>
            </a:lvl1pPr>
          </a:lstStyle>
          <a:p>
            <a:pPr>
              <a:defRPr/>
            </a:pPr>
            <a:fld id="{2A7FA853-DB21-4480-8D23-CE33A37E74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08425" rtl="0" eaLnBrk="0" fontAlgn="base" hangingPunct="0">
        <a:spcBef>
          <a:spcPct val="0"/>
        </a:spcBef>
        <a:spcAft>
          <a:spcPct val="0"/>
        </a:spcAft>
        <a:defRPr sz="1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908425" rtl="0" eaLnBrk="0" fontAlgn="base" hangingPunct="0">
        <a:spcBef>
          <a:spcPct val="0"/>
        </a:spcBef>
        <a:spcAft>
          <a:spcPct val="0"/>
        </a:spcAft>
        <a:defRPr sz="18800">
          <a:solidFill>
            <a:schemeClr val="tx2"/>
          </a:solidFill>
          <a:latin typeface="Times New Roman" pitchFamily="18" charset="0"/>
        </a:defRPr>
      </a:lvl2pPr>
      <a:lvl3pPr algn="ctr" defTabSz="3908425" rtl="0" eaLnBrk="0" fontAlgn="base" hangingPunct="0">
        <a:spcBef>
          <a:spcPct val="0"/>
        </a:spcBef>
        <a:spcAft>
          <a:spcPct val="0"/>
        </a:spcAft>
        <a:defRPr sz="18800">
          <a:solidFill>
            <a:schemeClr val="tx2"/>
          </a:solidFill>
          <a:latin typeface="Times New Roman" pitchFamily="18" charset="0"/>
        </a:defRPr>
      </a:lvl3pPr>
      <a:lvl4pPr algn="ctr" defTabSz="3908425" rtl="0" eaLnBrk="0" fontAlgn="base" hangingPunct="0">
        <a:spcBef>
          <a:spcPct val="0"/>
        </a:spcBef>
        <a:spcAft>
          <a:spcPct val="0"/>
        </a:spcAft>
        <a:defRPr sz="18800">
          <a:solidFill>
            <a:schemeClr val="tx2"/>
          </a:solidFill>
          <a:latin typeface="Times New Roman" pitchFamily="18" charset="0"/>
        </a:defRPr>
      </a:lvl4pPr>
      <a:lvl5pPr algn="ctr" defTabSz="3908425" rtl="0" eaLnBrk="0" fontAlgn="base" hangingPunct="0">
        <a:spcBef>
          <a:spcPct val="0"/>
        </a:spcBef>
        <a:spcAft>
          <a:spcPct val="0"/>
        </a:spcAft>
        <a:defRPr sz="18800">
          <a:solidFill>
            <a:schemeClr val="tx2"/>
          </a:solidFill>
          <a:latin typeface="Times New Roman" pitchFamily="18" charset="0"/>
        </a:defRPr>
      </a:lvl5pPr>
      <a:lvl6pPr marL="457200" algn="ctr" defTabSz="3703638" rtl="0" fontAlgn="base">
        <a:spcBef>
          <a:spcPct val="0"/>
        </a:spcBef>
        <a:spcAft>
          <a:spcPct val="0"/>
        </a:spcAft>
        <a:defRPr sz="17800">
          <a:solidFill>
            <a:schemeClr val="tx2"/>
          </a:solidFill>
          <a:latin typeface="Times New Roman" pitchFamily="18" charset="0"/>
        </a:defRPr>
      </a:lvl6pPr>
      <a:lvl7pPr marL="914400" algn="ctr" defTabSz="3703638" rtl="0" fontAlgn="base">
        <a:spcBef>
          <a:spcPct val="0"/>
        </a:spcBef>
        <a:spcAft>
          <a:spcPct val="0"/>
        </a:spcAft>
        <a:defRPr sz="17800">
          <a:solidFill>
            <a:schemeClr val="tx2"/>
          </a:solidFill>
          <a:latin typeface="Times New Roman" pitchFamily="18" charset="0"/>
        </a:defRPr>
      </a:lvl7pPr>
      <a:lvl8pPr marL="1371600" algn="ctr" defTabSz="3703638" rtl="0" fontAlgn="base">
        <a:spcBef>
          <a:spcPct val="0"/>
        </a:spcBef>
        <a:spcAft>
          <a:spcPct val="0"/>
        </a:spcAft>
        <a:defRPr sz="17800">
          <a:solidFill>
            <a:schemeClr val="tx2"/>
          </a:solidFill>
          <a:latin typeface="Times New Roman" pitchFamily="18" charset="0"/>
        </a:defRPr>
      </a:lvl8pPr>
      <a:lvl9pPr marL="1828800" algn="ctr" defTabSz="3703638" rtl="0" fontAlgn="base">
        <a:spcBef>
          <a:spcPct val="0"/>
        </a:spcBef>
        <a:spcAft>
          <a:spcPct val="0"/>
        </a:spcAft>
        <a:defRPr sz="17800">
          <a:solidFill>
            <a:schemeClr val="tx2"/>
          </a:solidFill>
          <a:latin typeface="Times New Roman" pitchFamily="18" charset="0"/>
        </a:defRPr>
      </a:lvl9pPr>
    </p:titleStyle>
    <p:bodyStyle>
      <a:lvl1pPr marL="1468438" indent="-1468438" algn="l" defTabSz="3908425" rtl="0" eaLnBrk="0" fontAlgn="base" hangingPunct="0">
        <a:spcBef>
          <a:spcPct val="20000"/>
        </a:spcBef>
        <a:spcAft>
          <a:spcPct val="0"/>
        </a:spcAft>
        <a:buChar char="•"/>
        <a:defRPr sz="13700">
          <a:solidFill>
            <a:schemeClr val="tx1"/>
          </a:solidFill>
          <a:latin typeface="+mn-lt"/>
          <a:ea typeface="+mn-ea"/>
          <a:cs typeface="+mn-cs"/>
        </a:defRPr>
      </a:lvl1pPr>
      <a:lvl2pPr marL="3173413" indent="-1219200" algn="l" defTabSz="3908425" rtl="0" eaLnBrk="0" fontAlgn="base" hangingPunct="0">
        <a:spcBef>
          <a:spcPct val="20000"/>
        </a:spcBef>
        <a:spcAft>
          <a:spcPct val="0"/>
        </a:spcAft>
        <a:buChar char="–"/>
        <a:defRPr sz="12000">
          <a:solidFill>
            <a:schemeClr val="tx1"/>
          </a:solidFill>
          <a:latin typeface="+mn-lt"/>
        </a:defRPr>
      </a:lvl2pPr>
      <a:lvl3pPr marL="4887913" indent="-979488" algn="l" defTabSz="3908425" rtl="0" eaLnBrk="0" fontAlgn="base" hangingPunct="0">
        <a:spcBef>
          <a:spcPct val="20000"/>
        </a:spcBef>
        <a:spcAft>
          <a:spcPct val="0"/>
        </a:spcAft>
        <a:buChar char="•"/>
        <a:defRPr sz="10400">
          <a:solidFill>
            <a:schemeClr val="tx1"/>
          </a:solidFill>
          <a:latin typeface="+mn-lt"/>
        </a:defRPr>
      </a:lvl3pPr>
      <a:lvl4pPr marL="6840538" indent="-977900" algn="l" defTabSz="3908425" rtl="0" eaLnBrk="0" fontAlgn="base" hangingPunct="0">
        <a:spcBef>
          <a:spcPct val="20000"/>
        </a:spcBef>
        <a:spcAft>
          <a:spcPct val="0"/>
        </a:spcAft>
        <a:buChar char="–"/>
        <a:defRPr sz="8500">
          <a:solidFill>
            <a:schemeClr val="tx1"/>
          </a:solidFill>
          <a:latin typeface="+mn-lt"/>
        </a:defRPr>
      </a:lvl4pPr>
      <a:lvl5pPr marL="8794750" indent="-976313" algn="l" defTabSz="3908425" rtl="0" eaLnBrk="0" fontAlgn="base" hangingPunct="0">
        <a:spcBef>
          <a:spcPct val="20000"/>
        </a:spcBef>
        <a:spcAft>
          <a:spcPct val="0"/>
        </a:spcAft>
        <a:buChar char="»"/>
        <a:defRPr sz="8500">
          <a:solidFill>
            <a:schemeClr val="tx1"/>
          </a:solidFill>
          <a:latin typeface="+mn-lt"/>
        </a:defRPr>
      </a:lvl5pPr>
      <a:lvl6pPr marL="8789988" indent="-925513" algn="l" defTabSz="3703638" rtl="0" fontAlgn="base">
        <a:spcBef>
          <a:spcPct val="20000"/>
        </a:spcBef>
        <a:spcAft>
          <a:spcPct val="0"/>
        </a:spcAft>
        <a:buChar char="»"/>
        <a:defRPr sz="8100">
          <a:solidFill>
            <a:schemeClr val="tx1"/>
          </a:solidFill>
          <a:latin typeface="+mn-lt"/>
        </a:defRPr>
      </a:lvl6pPr>
      <a:lvl7pPr marL="9247188" indent="-925513" algn="l" defTabSz="3703638" rtl="0" fontAlgn="base">
        <a:spcBef>
          <a:spcPct val="20000"/>
        </a:spcBef>
        <a:spcAft>
          <a:spcPct val="0"/>
        </a:spcAft>
        <a:buChar char="»"/>
        <a:defRPr sz="8100">
          <a:solidFill>
            <a:schemeClr val="tx1"/>
          </a:solidFill>
          <a:latin typeface="+mn-lt"/>
        </a:defRPr>
      </a:lvl7pPr>
      <a:lvl8pPr marL="9704388" indent="-925513" algn="l" defTabSz="3703638" rtl="0" fontAlgn="base">
        <a:spcBef>
          <a:spcPct val="20000"/>
        </a:spcBef>
        <a:spcAft>
          <a:spcPct val="0"/>
        </a:spcAft>
        <a:buChar char="»"/>
        <a:defRPr sz="8100">
          <a:solidFill>
            <a:schemeClr val="tx1"/>
          </a:solidFill>
          <a:latin typeface="+mn-lt"/>
        </a:defRPr>
      </a:lvl8pPr>
      <a:lvl9pPr marL="10161588" indent="-925513" algn="l" defTabSz="3703638" rtl="0" fontAlgn="base">
        <a:spcBef>
          <a:spcPct val="20000"/>
        </a:spcBef>
        <a:spcAft>
          <a:spcPct val="0"/>
        </a:spcAft>
        <a:buChar char="»"/>
        <a:defRPr sz="81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847975" y="768350"/>
            <a:ext cx="24096663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98" tIns="43199" rIns="86398" bIns="43199">
            <a:spAutoFit/>
          </a:bodyPr>
          <a:lstStyle/>
          <a:p>
            <a:pPr algn="ctr" defTabSz="965200"/>
            <a:r>
              <a:rPr lang="pt-BR" sz="5400" baseline="0">
                <a:latin typeface="Arial" charset="0"/>
                <a:cs typeface="Arial" charset="0"/>
              </a:rPr>
              <a:t>METODOLOGIA PARA OTIMIZAÇÃO DO POVOAMENTO DE REPOSITÓRIOS INSTITUCIONAIS COM ARTIGOS CIENTÍFICOS</a:t>
            </a:r>
            <a:endParaRPr lang="pt-BR" sz="5000" baseline="0">
              <a:latin typeface="Arial" charset="0"/>
              <a:ea typeface="Arial Unicode MS" pitchFamily="34" charset="-128"/>
              <a:cs typeface="Arial" charset="0"/>
            </a:endParaRPr>
          </a:p>
          <a:p>
            <a:pPr algn="ctr" defTabSz="965200"/>
            <a:endParaRPr lang="pt-BR" sz="4400" baseline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152775" y="3005138"/>
            <a:ext cx="23396575" cy="733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98" tIns="43199" rIns="86398" bIns="43199">
            <a:spAutoFit/>
          </a:bodyPr>
          <a:lstStyle/>
          <a:p>
            <a:pPr algn="ctr" defTabSz="865188">
              <a:spcBef>
                <a:spcPct val="50000"/>
              </a:spcBef>
            </a:pPr>
            <a:r>
              <a:rPr lang="pt-BR" sz="3600" b="0" baseline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sz="4200" baseline="0" dirty="0">
                <a:latin typeface="Arial" charset="0"/>
                <a:ea typeface="Arial Unicode MS" pitchFamily="34" charset="-128"/>
                <a:cs typeface="Arial" charset="0"/>
              </a:rPr>
              <a:t>Carvalho, G. M.</a:t>
            </a:r>
            <a:r>
              <a:rPr lang="pt-BR" sz="4200" dirty="0">
                <a:latin typeface="Arial" charset="0"/>
                <a:ea typeface="Arial Unicode MS" pitchFamily="34" charset="-128"/>
                <a:cs typeface="Arial" charset="0"/>
              </a:rPr>
              <a:t>1,2</a:t>
            </a:r>
            <a:r>
              <a:rPr lang="pt-BR" sz="4200" baseline="0" dirty="0">
                <a:latin typeface="Arial" charset="0"/>
                <a:ea typeface="Arial Unicode MS" pitchFamily="34" charset="-128"/>
                <a:cs typeface="Arial" charset="0"/>
              </a:rPr>
              <a:t>; Figueiredo, M. A.</a:t>
            </a:r>
            <a:r>
              <a:rPr lang="pt-BR" sz="4200" dirty="0">
                <a:latin typeface="Arial" charset="0"/>
                <a:ea typeface="Arial Unicode MS" pitchFamily="34" charset="-128"/>
                <a:cs typeface="Arial" charset="0"/>
              </a:rPr>
              <a:t>1</a:t>
            </a:r>
            <a:r>
              <a:rPr lang="pt-BR" sz="4200" baseline="0" dirty="0">
                <a:latin typeface="Arial" charset="0"/>
                <a:ea typeface="Arial Unicode MS" pitchFamily="34" charset="-128"/>
                <a:cs typeface="Arial" charset="0"/>
              </a:rPr>
              <a:t>; Oliveira, F. G.</a:t>
            </a:r>
            <a:r>
              <a:rPr lang="pt-BR" sz="4200" dirty="0">
                <a:latin typeface="Arial" charset="0"/>
                <a:ea typeface="Arial Unicode MS" pitchFamily="34" charset="-128"/>
                <a:cs typeface="Arial" charset="0"/>
              </a:rPr>
              <a:t>1</a:t>
            </a:r>
            <a:r>
              <a:rPr lang="pt-BR" sz="4200" baseline="0" dirty="0">
                <a:latin typeface="Arial" charset="0"/>
                <a:ea typeface="Arial Unicode MS" pitchFamily="34" charset="-128"/>
                <a:cs typeface="Arial" charset="0"/>
              </a:rPr>
              <a:t>; </a:t>
            </a:r>
            <a:endParaRPr lang="pt-BR" sz="3600" dirty="0">
              <a:latin typeface="Arial" charset="0"/>
            </a:endParaRP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671513" y="0"/>
            <a:ext cx="262572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98" tIns="43199" rIns="86398" bIns="43199">
            <a:spAutoFit/>
          </a:bodyPr>
          <a:lstStyle/>
          <a:p>
            <a:pPr defTabSz="865188">
              <a:spcBef>
                <a:spcPct val="50000"/>
              </a:spcBef>
            </a:pPr>
            <a:endParaRPr lang="pt-BR" sz="2200" b="0" baseline="0"/>
          </a:p>
        </p:txBody>
      </p:sp>
      <p:pic>
        <p:nvPicPr>
          <p:cNvPr id="2053" name="Picture 7" descr="símbolo - UF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3" y="606425"/>
            <a:ext cx="2425700" cy="551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2816225" y="3929063"/>
            <a:ext cx="24639588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98" tIns="43199" rIns="86398" bIns="43199">
            <a:spAutoFit/>
          </a:bodyPr>
          <a:lstStyle/>
          <a:p>
            <a:pPr algn="ctr" defTabSz="965200"/>
            <a:r>
              <a:rPr lang="pt-BR" sz="4000" b="0" baseline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¹Repositório Institucional. Sistema de Bibliotecas e Informações. </a:t>
            </a:r>
            <a:r>
              <a:rPr lang="pt-BR" sz="4000" b="0" baseline="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 Unicode MS" pitchFamily="34" charset="-128"/>
              </a:rPr>
              <a:t> Universidade Federal de Ouro Preto.</a:t>
            </a:r>
          </a:p>
          <a:p>
            <a:pPr algn="ctr" defTabSz="965200"/>
            <a:r>
              <a:rPr lang="pt-BR" sz="4000" b="0" baseline="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 Unicode MS" pitchFamily="34" charset="-128"/>
              </a:rPr>
              <a:t> Campus Universitário Morro do Cruzeiro, s/nº, Bauxita, CEP 35.400-000, Ouro Preto, MG, Brasil, </a:t>
            </a:r>
          </a:p>
          <a:p>
            <a:pPr algn="ctr" defTabSz="965200"/>
            <a:r>
              <a:rPr lang="pt-BR" sz="4000" b="0" baseline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²Autor para correspondência: gracilene@sisbin.ufop.br</a:t>
            </a:r>
          </a:p>
        </p:txBody>
      </p:sp>
      <p:sp>
        <p:nvSpPr>
          <p:cNvPr id="2055" name="Text Box 392"/>
          <p:cNvSpPr txBox="1">
            <a:spLocks noChangeArrowheads="1"/>
          </p:cNvSpPr>
          <p:nvPr/>
        </p:nvSpPr>
        <p:spPr bwMode="auto">
          <a:xfrm>
            <a:off x="21464588" y="11985625"/>
            <a:ext cx="733425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98" tIns="43199" rIns="86398" bIns="43199">
            <a:spAutoFit/>
          </a:bodyPr>
          <a:lstStyle/>
          <a:p>
            <a:pPr defTabSz="865188">
              <a:spcBef>
                <a:spcPct val="50000"/>
              </a:spcBef>
            </a:pPr>
            <a:endParaRPr lang="pt-BR" sz="1000" b="0" baseline="0"/>
          </a:p>
        </p:txBody>
      </p:sp>
      <p:sp>
        <p:nvSpPr>
          <p:cNvPr id="2056" name="Text Box 477"/>
          <p:cNvSpPr txBox="1">
            <a:spLocks noChangeArrowheads="1"/>
          </p:cNvSpPr>
          <p:nvPr/>
        </p:nvSpPr>
        <p:spPr bwMode="auto">
          <a:xfrm>
            <a:off x="20324763" y="36609338"/>
            <a:ext cx="854075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98" tIns="43199" rIns="86398" bIns="43199">
            <a:spAutoFit/>
          </a:bodyPr>
          <a:lstStyle/>
          <a:p>
            <a:pPr defTabSz="865188">
              <a:spcBef>
                <a:spcPct val="50000"/>
              </a:spcBef>
            </a:pPr>
            <a:endParaRPr lang="pt-BR" sz="800" b="0" baseline="0"/>
          </a:p>
        </p:txBody>
      </p:sp>
      <p:sp>
        <p:nvSpPr>
          <p:cNvPr id="2057" name="Text Box 900"/>
          <p:cNvSpPr txBox="1">
            <a:spLocks noChangeArrowheads="1"/>
          </p:cNvSpPr>
          <p:nvPr/>
        </p:nvSpPr>
        <p:spPr bwMode="auto">
          <a:xfrm>
            <a:off x="1779588" y="28382913"/>
            <a:ext cx="195262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514" tIns="48257" rIns="96514" bIns="48257">
            <a:spAutoFit/>
          </a:bodyPr>
          <a:lstStyle/>
          <a:p>
            <a:pPr defTabSz="817563"/>
            <a:endParaRPr lang="pt-BR" sz="800" b="0"/>
          </a:p>
        </p:txBody>
      </p:sp>
      <p:sp>
        <p:nvSpPr>
          <p:cNvPr id="2058" name="Rectangle 935"/>
          <p:cNvSpPr>
            <a:spLocks noChangeArrowheads="1"/>
          </p:cNvSpPr>
          <p:nvPr/>
        </p:nvSpPr>
        <p:spPr bwMode="auto">
          <a:xfrm>
            <a:off x="0" y="19054763"/>
            <a:ext cx="1952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514" tIns="48257" rIns="96514" bIns="48257" anchor="ctr">
            <a:spAutoFit/>
          </a:bodyPr>
          <a:lstStyle/>
          <a:p>
            <a:pPr defTabSz="965200"/>
            <a:endParaRPr lang="pt-BR"/>
          </a:p>
        </p:txBody>
      </p:sp>
      <p:sp>
        <p:nvSpPr>
          <p:cNvPr id="2059" name="Rectangle 945"/>
          <p:cNvSpPr>
            <a:spLocks noChangeArrowheads="1"/>
          </p:cNvSpPr>
          <p:nvPr/>
        </p:nvSpPr>
        <p:spPr bwMode="auto">
          <a:xfrm>
            <a:off x="0" y="19054763"/>
            <a:ext cx="1952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514" tIns="48257" rIns="96514" bIns="48257" anchor="ctr">
            <a:spAutoFit/>
          </a:bodyPr>
          <a:lstStyle/>
          <a:p>
            <a:pPr defTabSz="965200"/>
            <a:endParaRPr lang="pt-BR"/>
          </a:p>
        </p:txBody>
      </p:sp>
      <p:sp>
        <p:nvSpPr>
          <p:cNvPr id="2060" name="Rectangle 947"/>
          <p:cNvSpPr>
            <a:spLocks noChangeArrowheads="1"/>
          </p:cNvSpPr>
          <p:nvPr/>
        </p:nvSpPr>
        <p:spPr bwMode="auto">
          <a:xfrm>
            <a:off x="0" y="16656050"/>
            <a:ext cx="1952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6514" tIns="48257" rIns="96514" bIns="48257" anchor="ctr">
            <a:spAutoFit/>
          </a:bodyPr>
          <a:lstStyle/>
          <a:p>
            <a:pPr defTabSz="965200"/>
            <a:endParaRPr lang="pt-BR"/>
          </a:p>
        </p:txBody>
      </p:sp>
      <p:sp>
        <p:nvSpPr>
          <p:cNvPr id="2061" name="Oval 1105"/>
          <p:cNvSpPr>
            <a:spLocks noChangeArrowheads="1"/>
          </p:cNvSpPr>
          <p:nvPr/>
        </p:nvSpPr>
        <p:spPr bwMode="auto">
          <a:xfrm>
            <a:off x="0" y="6872288"/>
            <a:ext cx="30279975" cy="468312"/>
          </a:xfrm>
          <a:prstGeom prst="ellipse">
            <a:avLst/>
          </a:prstGeom>
          <a:gradFill rotWithShape="1">
            <a:gsLst>
              <a:gs pos="0">
                <a:srgbClr val="990033"/>
              </a:gs>
              <a:gs pos="50000">
                <a:srgbClr val="DBA4B6"/>
              </a:gs>
              <a:gs pos="100000">
                <a:srgbClr val="990033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96514" tIns="48257" rIns="96514" bIns="48257" anchor="ctr"/>
          <a:lstStyle/>
          <a:p>
            <a:pPr algn="ctr" defTabSz="965200"/>
            <a:endParaRPr lang="pt-BR"/>
          </a:p>
        </p:txBody>
      </p:sp>
      <p:sp>
        <p:nvSpPr>
          <p:cNvPr id="2067" name="Line 1254"/>
          <p:cNvSpPr>
            <a:spLocks noChangeShapeType="1"/>
          </p:cNvSpPr>
          <p:nvPr/>
        </p:nvSpPr>
        <p:spPr bwMode="auto">
          <a:xfrm>
            <a:off x="581025" y="8312150"/>
            <a:ext cx="13552488" cy="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sz="2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0" name="Line 1375"/>
          <p:cNvSpPr>
            <a:spLocks noChangeShapeType="1"/>
          </p:cNvSpPr>
          <p:nvPr/>
        </p:nvSpPr>
        <p:spPr bwMode="auto">
          <a:xfrm>
            <a:off x="15095538" y="7564438"/>
            <a:ext cx="44450" cy="35244087"/>
          </a:xfrm>
          <a:prstGeom prst="line">
            <a:avLst/>
          </a:prstGeom>
          <a:noFill/>
          <a:ln w="63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sz="2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4" name="Text Box 1484"/>
          <p:cNvSpPr txBox="1">
            <a:spLocks noChangeArrowheads="1"/>
          </p:cNvSpPr>
          <p:nvPr/>
        </p:nvSpPr>
        <p:spPr bwMode="auto">
          <a:xfrm>
            <a:off x="463550" y="8462963"/>
            <a:ext cx="14160500" cy="2096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14" tIns="48257" rIns="96514" bIns="48257">
            <a:spAutoFit/>
          </a:bodyPr>
          <a:lstStyle/>
          <a:p>
            <a:pPr algn="just" defTabSz="965200">
              <a:spcBef>
                <a:spcPct val="50000"/>
              </a:spcBef>
            </a:pPr>
            <a:r>
              <a:rPr lang="pt-BR" sz="5100" b="0">
                <a:latin typeface="Arial Unicode MS" pitchFamily="34" charset="-128"/>
              </a:rPr>
              <a:t>	</a:t>
            </a:r>
            <a:r>
              <a:rPr lang="pt-BR" sz="4600" b="0" baseline="0">
                <a:latin typeface="Arial" charset="0"/>
                <a:cs typeface="Arial" charset="0"/>
              </a:rPr>
              <a:t>Os repositórios institucionais são bases de dados alternativas para gerenciar, disseminar e preservar a produção científica de uma instituição. Um de seus objetivos é ampliar a visibilidade dos resultados de pesquisas, desenvolvidas na instituição, no entanto, isto só se cumpre por meio do povoamento constante dos repositórios (LEY, 2013). Neste contexto, o presente trabalho relata a experiência de povoamento, com artigos científicos, do Repositório Institucional da Universidade Federal de Ouro Preto (RI/UFOP). Elegeu-se esta tipologia documental considerando a dificuldade de se trabalhar com a captura, obtenção de licença para depósito e gerenciamento dos artigos científicos, visto que o autoarquivamento ainda não é realidade na instituição. Ao iniciar o povoamento do RI/UFOP com artigos científicos em 2013, a equipe se deparou com as seguintes dificuldades: </a:t>
            </a:r>
          </a:p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>
                <a:latin typeface="Arial" charset="0"/>
                <a:cs typeface="Arial" charset="0"/>
              </a:rPr>
              <a:t>Como capturar os artigos científicos que se encontravam dispersos em vários meios de comunicação científica; </a:t>
            </a:r>
          </a:p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>
                <a:latin typeface="Arial" charset="0"/>
                <a:cs typeface="Arial" charset="0"/>
              </a:rPr>
              <a:t>Como evitar a duplicação dos artigos, uma vez que, em muitos casos, vários pesquisadores da instituição são autores do mesmo artigo científico; </a:t>
            </a:r>
          </a:p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>
                <a:latin typeface="Arial" charset="0"/>
                <a:cs typeface="Arial" charset="0"/>
              </a:rPr>
              <a:t>Como realizar o corte, considerando o período de vínculo do pesquisador com a instituição;</a:t>
            </a:r>
          </a:p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>
                <a:latin typeface="Arial" charset="0"/>
                <a:cs typeface="Arial" charset="0"/>
              </a:rPr>
              <a:t>Como obter a licença para depósito no RI.</a:t>
            </a:r>
          </a:p>
        </p:txBody>
      </p:sp>
      <p:sp>
        <p:nvSpPr>
          <p:cNvPr id="2065" name="Text Box 1498"/>
          <p:cNvSpPr txBox="1">
            <a:spLocks noChangeArrowheads="1"/>
          </p:cNvSpPr>
          <p:nvPr/>
        </p:nvSpPr>
        <p:spPr bwMode="auto">
          <a:xfrm>
            <a:off x="21028025" y="18549938"/>
            <a:ext cx="6569075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14" tIns="48257" rIns="96514" bIns="48257">
            <a:spAutoFit/>
          </a:bodyPr>
          <a:lstStyle/>
          <a:p>
            <a:pPr algn="just" defTabSz="965200">
              <a:lnSpc>
                <a:spcPct val="130000"/>
              </a:lnSpc>
              <a:spcBef>
                <a:spcPct val="50000"/>
              </a:spcBef>
              <a:buSzPct val="150000"/>
            </a:pPr>
            <a:endParaRPr lang="pt-BR" sz="4700" b="0"/>
          </a:p>
          <a:p>
            <a:pPr algn="just" defTabSz="965200">
              <a:lnSpc>
                <a:spcPct val="130000"/>
              </a:lnSpc>
              <a:spcBef>
                <a:spcPct val="50000"/>
              </a:spcBef>
              <a:buSzPct val="150000"/>
            </a:pPr>
            <a:endParaRPr lang="pt-BR" sz="2500" b="0" baseline="0">
              <a:latin typeface="Arial Unicode MS" pitchFamily="34" charset="-128"/>
            </a:endParaRPr>
          </a:p>
        </p:txBody>
      </p:sp>
      <p:sp>
        <p:nvSpPr>
          <p:cNvPr id="2245" name="Line 1374"/>
          <p:cNvSpPr>
            <a:spLocks noChangeShapeType="1"/>
          </p:cNvSpPr>
          <p:nvPr/>
        </p:nvSpPr>
        <p:spPr bwMode="auto">
          <a:xfrm>
            <a:off x="15381288" y="31424563"/>
            <a:ext cx="14457362" cy="22225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sz="2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62"/>
          <p:cNvSpPr txBox="1">
            <a:spLocks noChangeArrowheads="1"/>
          </p:cNvSpPr>
          <p:nvPr/>
        </p:nvSpPr>
        <p:spPr bwMode="auto">
          <a:xfrm>
            <a:off x="13563600" y="33728025"/>
            <a:ext cx="14319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14" tIns="48257" rIns="96514" bIns="48257">
            <a:spAutoFit/>
          </a:bodyPr>
          <a:lstStyle/>
          <a:p>
            <a:pPr algn="ctr" defTabSz="965200"/>
            <a:endParaRPr lang="pt-BR"/>
          </a:p>
        </p:txBody>
      </p:sp>
      <p:sp>
        <p:nvSpPr>
          <p:cNvPr id="2068" name="Text Box 1019"/>
          <p:cNvSpPr txBox="1">
            <a:spLocks noChangeArrowheads="1"/>
          </p:cNvSpPr>
          <p:nvPr/>
        </p:nvSpPr>
        <p:spPr bwMode="auto">
          <a:xfrm>
            <a:off x="582613" y="7104063"/>
            <a:ext cx="4859337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14" tIns="48257" rIns="96514" bIns="48257">
            <a:spAutoFit/>
          </a:bodyPr>
          <a:lstStyle/>
          <a:p>
            <a:pPr algn="just" defTabSz="817563">
              <a:lnSpc>
                <a:spcPct val="130000"/>
              </a:lnSpc>
            </a:pPr>
            <a:r>
              <a:rPr lang="pt-BR" altLang="zh-CN" sz="5400" baseline="0">
                <a:solidFill>
                  <a:srgbClr val="990033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INTRODU</a:t>
            </a:r>
            <a:r>
              <a:rPr lang="pt-BR" altLang="zh-CN" sz="5400" baseline="0">
                <a:solidFill>
                  <a:srgbClr val="9900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Ç</a:t>
            </a:r>
            <a:r>
              <a:rPr lang="pt-BR" altLang="zh-CN" sz="5400" baseline="0">
                <a:solidFill>
                  <a:srgbClr val="990033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ÃO</a:t>
            </a:r>
            <a:endParaRPr lang="pt-BR" sz="4400" baseline="0">
              <a:solidFill>
                <a:srgbClr val="99003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Line 1254"/>
          <p:cNvSpPr>
            <a:spLocks noChangeShapeType="1"/>
          </p:cNvSpPr>
          <p:nvPr/>
        </p:nvSpPr>
        <p:spPr bwMode="auto">
          <a:xfrm>
            <a:off x="555625" y="42071925"/>
            <a:ext cx="13552488" cy="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sz="2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60"/>
          <p:cNvSpPr txBox="1">
            <a:spLocks noChangeArrowheads="1"/>
          </p:cNvSpPr>
          <p:nvPr/>
        </p:nvSpPr>
        <p:spPr bwMode="auto">
          <a:xfrm>
            <a:off x="344488" y="31865888"/>
            <a:ext cx="14371637" cy="972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65200">
              <a:lnSpc>
                <a:spcPct val="80000"/>
              </a:lnSpc>
              <a:spcBef>
                <a:spcPct val="50000"/>
              </a:spcBef>
            </a:pPr>
            <a:r>
              <a:rPr lang="pt-BR" altLang="zh-CN" sz="4400" b="0" baseline="0" dirty="0">
                <a:latin typeface="Arial" charset="0"/>
                <a:ea typeface="宋体" pitchFamily="2" charset="-122"/>
              </a:rPr>
              <a:t>  </a:t>
            </a:r>
            <a:r>
              <a:rPr lang="pt-BR" altLang="zh-CN" sz="4400" b="0" baseline="0" dirty="0" smtClean="0">
                <a:latin typeface="Arial" charset="0"/>
                <a:ea typeface="宋体" pitchFamily="2" charset="-122"/>
              </a:rPr>
              <a:t>	</a:t>
            </a:r>
            <a:r>
              <a:rPr lang="pt-BR" altLang="zh-CN" sz="4800" b="0" baseline="0" dirty="0" smtClean="0">
                <a:latin typeface="Arial" charset="0"/>
                <a:ea typeface="宋体" pitchFamily="2" charset="-122"/>
              </a:rPr>
              <a:t>Diante </a:t>
            </a:r>
            <a:r>
              <a:rPr lang="pt-BR" altLang="zh-CN" sz="4800" b="0" baseline="0" dirty="0">
                <a:latin typeface="Arial" charset="0"/>
                <a:ea typeface="宋体" pitchFamily="2" charset="-122"/>
              </a:rPr>
              <a:t>das dificuldades listadas acima, desenvolveu-se a seguinte metodologia de trabalho:</a:t>
            </a:r>
          </a:p>
          <a:p>
            <a:pPr algn="just" defTabSz="965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 dirty="0">
                <a:latin typeface="Arial" charset="0"/>
                <a:cs typeface="Arial" charset="0"/>
              </a:rPr>
              <a:t>Consultando-se o currículo Lattes dos professores verifica-se o período de seu vínculo com a instituição e os artigos publicados neste período, ou seja, os artigos que poderão ser depositados no repositório.</a:t>
            </a:r>
          </a:p>
          <a:p>
            <a:pPr algn="just" defTabSz="965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 dirty="0">
                <a:latin typeface="Arial" charset="0"/>
                <a:cs typeface="Arial" charset="0"/>
              </a:rPr>
              <a:t> Em seguida, a referência do trabalho, encontrada no currículo Lattes, é copiada para uma planilha do Excel, utilizando a ferramenta texto para colunas. </a:t>
            </a:r>
          </a:p>
          <a:p>
            <a:pPr algn="just" defTabSz="965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 dirty="0">
                <a:latin typeface="Arial" charset="0"/>
                <a:cs typeface="Arial" charset="0"/>
              </a:rPr>
              <a:t>Sempre que se inicia o trabalho com um pesquisador, busca-se seu nome nessa planilha, para verificar a existência de algum artigo de sua autoria e evitar sua repetição.</a:t>
            </a:r>
            <a:endParaRPr lang="pt-BR" sz="4800" b="0" baseline="0" dirty="0">
              <a:latin typeface="Arial" charset="0"/>
              <a:ea typeface="宋体" pitchFamily="2" charset="-122"/>
              <a:cs typeface="Arial" charset="0"/>
            </a:endParaRPr>
          </a:p>
          <a:p>
            <a:pPr defTabSz="965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endParaRPr lang="pt-BR" dirty="0"/>
          </a:p>
        </p:txBody>
      </p:sp>
      <p:sp>
        <p:nvSpPr>
          <p:cNvPr id="4" name="Line 1254"/>
          <p:cNvSpPr>
            <a:spLocks noChangeShapeType="1"/>
          </p:cNvSpPr>
          <p:nvPr/>
        </p:nvSpPr>
        <p:spPr bwMode="auto">
          <a:xfrm>
            <a:off x="439738" y="31515050"/>
            <a:ext cx="13550900" cy="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sz="2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2" name="Text Box 1019"/>
          <p:cNvSpPr txBox="1">
            <a:spLocks noChangeArrowheads="1"/>
          </p:cNvSpPr>
          <p:nvPr/>
        </p:nvSpPr>
        <p:spPr bwMode="auto">
          <a:xfrm>
            <a:off x="15495588" y="30222825"/>
            <a:ext cx="528320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14" tIns="48257" rIns="96514" bIns="48257">
            <a:spAutoFit/>
          </a:bodyPr>
          <a:lstStyle/>
          <a:p>
            <a:pPr algn="just" defTabSz="817563">
              <a:lnSpc>
                <a:spcPct val="130000"/>
              </a:lnSpc>
            </a:pPr>
            <a:r>
              <a:rPr lang="pt-BR" altLang="zh-CN" sz="5400" baseline="0">
                <a:solidFill>
                  <a:srgbClr val="990033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CONCLUSÕES</a:t>
            </a:r>
            <a:endParaRPr lang="pt-BR" sz="4400" baseline="0">
              <a:solidFill>
                <a:srgbClr val="99003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Line 1374"/>
          <p:cNvSpPr>
            <a:spLocks noChangeShapeType="1"/>
          </p:cNvSpPr>
          <p:nvPr/>
        </p:nvSpPr>
        <p:spPr bwMode="auto">
          <a:xfrm>
            <a:off x="15360650" y="41914763"/>
            <a:ext cx="13960475" cy="28575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sz="2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74" name="Text Box 1019"/>
          <p:cNvSpPr txBox="1">
            <a:spLocks noChangeArrowheads="1"/>
          </p:cNvSpPr>
          <p:nvPr/>
        </p:nvSpPr>
        <p:spPr bwMode="auto">
          <a:xfrm>
            <a:off x="444500" y="30403800"/>
            <a:ext cx="8562975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14" tIns="48257" rIns="96514" bIns="48257">
            <a:spAutoFit/>
          </a:bodyPr>
          <a:lstStyle/>
          <a:p>
            <a:pPr algn="just" defTabSz="817563">
              <a:lnSpc>
                <a:spcPct val="130000"/>
              </a:lnSpc>
            </a:pPr>
            <a:r>
              <a:rPr lang="pt-BR" altLang="zh-CN" sz="5400" baseline="0">
                <a:solidFill>
                  <a:srgbClr val="990033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METODOLOGIA</a:t>
            </a:r>
            <a:r>
              <a:rPr lang="pt-BR" altLang="zh-CN" sz="4800" baseline="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pt-BR" sz="4400" baseline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75" name="Text Box 1484"/>
          <p:cNvSpPr txBox="1">
            <a:spLocks noChangeArrowheads="1"/>
          </p:cNvSpPr>
          <p:nvPr/>
        </p:nvSpPr>
        <p:spPr bwMode="auto">
          <a:xfrm>
            <a:off x="15367000" y="8472488"/>
            <a:ext cx="14160500" cy="2115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14" tIns="48257" rIns="96514" bIns="48257">
            <a:spAutoFit/>
          </a:bodyPr>
          <a:lstStyle/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 dirty="0">
                <a:latin typeface="Arial" charset="0"/>
                <a:cs typeface="Arial" charset="0"/>
              </a:rPr>
              <a:t>A próxima etapa é verificar a licença para depósito do artigo no repositório e para isto, utilizam-se os diretórios disponíveis como Diadorim e </a:t>
            </a:r>
            <a:r>
              <a:rPr lang="pt-BR" sz="4800" b="0" i="1" baseline="0" dirty="0" err="1">
                <a:latin typeface="Arial" charset="0"/>
                <a:cs typeface="Arial" charset="0"/>
              </a:rPr>
              <a:t>Sherpa</a:t>
            </a:r>
            <a:r>
              <a:rPr lang="pt-BR" sz="4800" b="0" i="1" baseline="0" dirty="0">
                <a:latin typeface="Arial" charset="0"/>
                <a:cs typeface="Arial" charset="0"/>
              </a:rPr>
              <a:t>/Romeo</a:t>
            </a:r>
            <a:r>
              <a:rPr lang="pt-BR" sz="4800" b="0" baseline="0" dirty="0">
                <a:latin typeface="Arial" charset="0"/>
                <a:cs typeface="Arial" charset="0"/>
              </a:rPr>
              <a:t>. </a:t>
            </a:r>
          </a:p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 dirty="0">
                <a:latin typeface="Arial" charset="0"/>
                <a:cs typeface="Arial" charset="0"/>
              </a:rPr>
              <a:t>Caso não se encontre a permissão nestes diretórios, verifica-se a política de direitos autorais do periódico científico. </a:t>
            </a:r>
          </a:p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 dirty="0">
                <a:latin typeface="Arial" charset="0"/>
                <a:cs typeface="Arial" charset="0"/>
              </a:rPr>
              <a:t>Se a informação sobre licença não for encontrada utilizando esses métodos, a solicitação é realizada por meio do </a:t>
            </a:r>
            <a:r>
              <a:rPr lang="pt-BR" sz="4800" b="0" i="1" baseline="0" dirty="0" err="1">
                <a:latin typeface="Arial" charset="0"/>
                <a:cs typeface="Arial" charset="0"/>
              </a:rPr>
              <a:t>Rightlink</a:t>
            </a:r>
            <a:r>
              <a:rPr lang="pt-BR" sz="4800" b="0" baseline="0" dirty="0">
                <a:latin typeface="Arial" charset="0"/>
                <a:cs typeface="Arial" charset="0"/>
              </a:rPr>
              <a:t> ou via-</a:t>
            </a:r>
            <a:r>
              <a:rPr lang="pt-BR" sz="4800" b="0" i="1" baseline="0" dirty="0">
                <a:latin typeface="Arial" charset="0"/>
                <a:cs typeface="Arial" charset="0"/>
              </a:rPr>
              <a:t>email</a:t>
            </a:r>
            <a:r>
              <a:rPr lang="pt-BR" sz="4800" b="0" baseline="0" dirty="0">
                <a:latin typeface="Arial" charset="0"/>
                <a:cs typeface="Arial" charset="0"/>
              </a:rPr>
              <a:t> ao titular dos diretitos autorais. </a:t>
            </a:r>
          </a:p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 dirty="0">
                <a:latin typeface="Arial" charset="0"/>
                <a:cs typeface="Arial" charset="0"/>
              </a:rPr>
              <a:t>Todas as informações referentes à licença do artigo são anotadas na planilha. No caso de obtenção da mesma o trabalho é posteriormente submetido no RI, sendo informada a concessão da licença no metadado </a:t>
            </a:r>
            <a:r>
              <a:rPr lang="pt-BR" sz="4800" b="0" i="1" baseline="0" dirty="0" err="1">
                <a:latin typeface="Arial" charset="0"/>
                <a:cs typeface="Arial" charset="0"/>
              </a:rPr>
              <a:t>rights</a:t>
            </a:r>
            <a:r>
              <a:rPr lang="pt-BR" sz="4800" b="0" i="1" baseline="0" dirty="0">
                <a:latin typeface="Arial" charset="0"/>
                <a:cs typeface="Arial" charset="0"/>
              </a:rPr>
              <a:t> </a:t>
            </a:r>
            <a:r>
              <a:rPr lang="pt-BR" sz="4800" b="0" i="1" baseline="0" dirty="0" err="1">
                <a:latin typeface="Arial" charset="0"/>
                <a:cs typeface="Arial" charset="0"/>
              </a:rPr>
              <a:t>license</a:t>
            </a:r>
            <a:r>
              <a:rPr lang="pt-BR" sz="4800" b="0" baseline="0" dirty="0">
                <a:latin typeface="Arial" charset="0"/>
                <a:cs typeface="Arial" charset="0"/>
              </a:rPr>
              <a:t>.</a:t>
            </a:r>
          </a:p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 dirty="0">
                <a:latin typeface="Arial" charset="0"/>
                <a:cs typeface="Arial" charset="0"/>
              </a:rPr>
              <a:t>As informações referentes à política de </a:t>
            </a:r>
            <a:r>
              <a:rPr lang="pt-BR" sz="4800" b="0" baseline="0" dirty="0" smtClean="0">
                <a:latin typeface="Arial" charset="0"/>
                <a:cs typeface="Arial" charset="0"/>
              </a:rPr>
              <a:t>direitos </a:t>
            </a:r>
            <a:r>
              <a:rPr lang="pt-BR" sz="4800" b="0" baseline="0" dirty="0">
                <a:latin typeface="Arial" charset="0"/>
                <a:cs typeface="Arial" charset="0"/>
              </a:rPr>
              <a:t>autorais dos periódicos previamente consultados são listadas em outra planilha do Excel a fim de facilitar o trabalho com futuros artigos de pesquisadores da UFOP, publicados por esses periódicos. </a:t>
            </a:r>
          </a:p>
          <a:p>
            <a:pPr algn="just" defTabSz="965200">
              <a:spcBef>
                <a:spcPct val="50000"/>
              </a:spcBef>
              <a:buFont typeface="Wingdings" pitchFamily="2" charset="2"/>
              <a:buChar char="Ø"/>
            </a:pPr>
            <a:r>
              <a:rPr lang="pt-BR" sz="4800" b="0" baseline="0" dirty="0">
                <a:latin typeface="Arial" charset="0"/>
                <a:cs typeface="Arial" charset="0"/>
              </a:rPr>
              <a:t>Para facilitar o trabalho e reduzir o risco de perda de informações, todas as planilhas citadas acima são compartilhadas em um dispositivo de armazenamento de informações em nuvem.</a:t>
            </a:r>
            <a:endParaRPr lang="pt-BR" sz="4800" b="0" baseline="0" dirty="0">
              <a:latin typeface="Arial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2076" name="Text Box 60"/>
          <p:cNvSpPr txBox="1">
            <a:spLocks noChangeArrowheads="1"/>
          </p:cNvSpPr>
          <p:nvPr/>
        </p:nvSpPr>
        <p:spPr bwMode="auto">
          <a:xfrm>
            <a:off x="15447963" y="31703963"/>
            <a:ext cx="14163675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65200">
              <a:spcBef>
                <a:spcPct val="50000"/>
              </a:spcBef>
            </a:pPr>
            <a:r>
              <a:rPr lang="pt-BR" sz="4800" b="0" baseline="0">
                <a:latin typeface="Arial" charset="0"/>
                <a:cs typeface="Arial" charset="0"/>
              </a:rPr>
              <a:t>Esta metodologia mostrou-se eficiente para o povoamento do RI/UFOP, com artigos científicos. O crescimento da coleção de artigos científicos é continuo e satisfatório. Atualmente, temos 1.992 artigos depositados e todos devidamente licenciados.  Apesar dos bons resultados obtidos com a metodologia descrita, é importante atentar-se para outras tecnologias destinadas a esse fim, assim como incentivar o autoarquivamento.</a:t>
            </a:r>
          </a:p>
        </p:txBody>
      </p:sp>
      <p:sp>
        <p:nvSpPr>
          <p:cNvPr id="2077" name="Rectangle 33"/>
          <p:cNvSpPr>
            <a:spLocks noChangeArrowheads="1"/>
          </p:cNvSpPr>
          <p:nvPr/>
        </p:nvSpPr>
        <p:spPr bwMode="auto">
          <a:xfrm>
            <a:off x="0" y="128588"/>
            <a:ext cx="18415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pt-BR"/>
          </a:p>
        </p:txBody>
      </p:sp>
      <p:pic>
        <p:nvPicPr>
          <p:cNvPr id="2078" name="Picture 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65263" y="693738"/>
            <a:ext cx="2854325" cy="27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9" name="Rectangle 34"/>
          <p:cNvSpPr>
            <a:spLocks noChangeArrowheads="1"/>
          </p:cNvSpPr>
          <p:nvPr/>
        </p:nvSpPr>
        <p:spPr bwMode="auto">
          <a:xfrm>
            <a:off x="26296938" y="3586163"/>
            <a:ext cx="40878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200" baseline="0">
                <a:solidFill>
                  <a:srgbClr val="231A21"/>
                </a:solidFill>
                <a:latin typeface="Arial" charset="0"/>
                <a:cs typeface="Arial" charset="0"/>
              </a:rPr>
              <a:t>Repositório Institucional</a:t>
            </a:r>
            <a:endParaRPr lang="pt-BR" sz="3200" baseline="0">
              <a:latin typeface="Arial" charset="0"/>
              <a:cs typeface="Arial" charset="0"/>
            </a:endParaRPr>
          </a:p>
          <a:p>
            <a:pPr algn="ctr" eaLnBrk="0" hangingPunct="0"/>
            <a:r>
              <a:rPr lang="en-US" sz="3200" baseline="0">
                <a:solidFill>
                  <a:srgbClr val="231A21"/>
                </a:solidFill>
                <a:latin typeface="Calibri" pitchFamily="34" charset="0"/>
                <a:cs typeface="Times New Roman" pitchFamily="18" charset="0"/>
              </a:rPr>
              <a:t>UFOP</a:t>
            </a:r>
            <a:endParaRPr lang="en-US" sz="3200" baseline="0"/>
          </a:p>
        </p:txBody>
      </p:sp>
      <p:sp>
        <p:nvSpPr>
          <p:cNvPr id="35" name="Line 1374"/>
          <p:cNvSpPr>
            <a:spLocks noChangeShapeType="1"/>
          </p:cNvSpPr>
          <p:nvPr/>
        </p:nvSpPr>
        <p:spPr bwMode="auto">
          <a:xfrm>
            <a:off x="15533688" y="39689088"/>
            <a:ext cx="14457362" cy="23812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BR" sz="2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81" name="Text Box 1019"/>
          <p:cNvSpPr txBox="1">
            <a:spLocks noChangeArrowheads="1"/>
          </p:cNvSpPr>
          <p:nvPr/>
        </p:nvSpPr>
        <p:spPr bwMode="auto">
          <a:xfrm>
            <a:off x="15624175" y="38477825"/>
            <a:ext cx="9377363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514" tIns="48257" rIns="96514" bIns="48257">
            <a:spAutoFit/>
          </a:bodyPr>
          <a:lstStyle/>
          <a:p>
            <a:pPr algn="just" defTabSz="817563">
              <a:lnSpc>
                <a:spcPct val="130000"/>
              </a:lnSpc>
            </a:pPr>
            <a:r>
              <a:rPr lang="pt-BR" sz="5400" baseline="0">
                <a:solidFill>
                  <a:srgbClr val="990033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REFERÊNCIAS </a:t>
            </a:r>
            <a:endParaRPr lang="pt-BR" sz="4400" baseline="0">
              <a:solidFill>
                <a:srgbClr val="99003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82" name="Text Box 60"/>
          <p:cNvSpPr txBox="1">
            <a:spLocks noChangeArrowheads="1"/>
          </p:cNvSpPr>
          <p:nvPr/>
        </p:nvSpPr>
        <p:spPr bwMode="auto">
          <a:xfrm>
            <a:off x="15416213" y="39831963"/>
            <a:ext cx="14163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65200"/>
            <a:r>
              <a:rPr lang="pt-BR" sz="2400" b="0">
                <a:latin typeface="Arial" charset="0"/>
                <a:cs typeface="Arial" charset="0"/>
              </a:rPr>
              <a:t>GAUDIE LEY, Maria Dulce Lagoeiro de Magalhães. Diretrizes para a proposição de política de povoamento de repositório institucional: o contexto da Universidade Federal Fluminense (UFF). 2013. 251 f. Dissertação (Mestrado em Ciência da Informação) – Departamento de Ciência da Informação, Universidade Federal Fluminense Niterói, 2013. Disponível em: http://www.ci.uff.br/ppgci/arquivos/Dissert/2013/MARIA%20DUlCE% 20LAGOEIRO%20M%20GAUDIE%20LEY.pdf&gt;. Acesso em: 22 set. 2015.</a:t>
            </a:r>
          </a:p>
          <a:p>
            <a:pPr algn="just" defTabSz="965200"/>
            <a:endParaRPr lang="pt-BR" sz="2400" b="0" baseline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6890</TotalTime>
  <Words>382</Words>
  <Application>Microsoft Office PowerPoint</Application>
  <PresentationFormat>Personalizar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8" baseType="lpstr">
      <vt:lpstr>Arial Unicode MS</vt:lpstr>
      <vt:lpstr>宋体</vt:lpstr>
      <vt:lpstr>Arial</vt:lpstr>
      <vt:lpstr>Calibri</vt:lpstr>
      <vt:lpstr>Times New Roman</vt:lpstr>
      <vt:lpstr>Wingdings</vt:lpstr>
      <vt:lpstr>Estrutura padrão</vt:lpstr>
      <vt:lpstr>Apresentação do PowerPoint</vt:lpstr>
    </vt:vector>
  </TitlesOfParts>
  <Company>Republica Notre Dame LTDA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Notre Dame</dc:creator>
  <cp:lastModifiedBy>Gracilene Maria de Carvalho</cp:lastModifiedBy>
  <cp:revision>459</cp:revision>
  <dcterms:created xsi:type="dcterms:W3CDTF">2001-10-05T18:09:37Z</dcterms:created>
  <dcterms:modified xsi:type="dcterms:W3CDTF">2015-12-07T11:24:12Z</dcterms:modified>
</cp:coreProperties>
</file>